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4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0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7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0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7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8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5C3E-D011-4463-AB6B-8C8A50878F77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EEB78-D6A0-456E-8F5B-272B7E89F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56485"/>
            <a:ext cx="8420100" cy="1043189"/>
          </a:xfrm>
        </p:spPr>
        <p:txBody>
          <a:bodyPr/>
          <a:lstStyle/>
          <a:p>
            <a:r>
              <a:rPr lang="en-US" b="1" dirty="0" smtClean="0"/>
              <a:t>Dark Matter &amp; Dark Energy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674"/>
            <a:ext cx="5653826" cy="4492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6" y="1199674"/>
            <a:ext cx="4363059" cy="44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35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Evidence of 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635001"/>
            <a:ext cx="8543925" cy="554196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Bullet cluster: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observational evidence to date for DM is bullet cluster, the collision of between two galaxies.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gravitational lensing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X-ray imaging,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visualize the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different kind of matter after the collision of cluster of galaxies.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X-ray observations shows that much of the baryonic matter (in the form of gas, or plasma) in the system is concentrated at the center of the system.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Weak gravitational lensing observations of the same system show that much of the mass resides outside the central region of the baryonic gas.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conclude from all this evidence that DM accounts for about 85% of the mass of galaxies and their clusters, but this percentage vary a lot. A recently discovered galaxy, named dragonfly 44, is even suspected to contain 99.9% of the DM.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635001"/>
            <a:ext cx="8970963" cy="57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9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8" y="1"/>
            <a:ext cx="8543925" cy="6731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Search Strategies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673101"/>
            <a:ext cx="8543925" cy="550386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Strategy: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Scattering of DM particle target atomic nuclei. Recoil energy is measured by light, charge or phonons. 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(Several examples):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DAMA/LIBRA, ANAIS,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KIMS, DM-Ice, PICO-LON, SABRE,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emulsion (NEWS),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Anysotropic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crystals (ADAMO),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TPC, Negative Ion Time Expansion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 (NITEC), Carbon nanotubes, DRIFT, MIMAC,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DMTPC, NEWAGE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t="13608" b="6923"/>
          <a:stretch/>
        </p:blipFill>
        <p:spPr>
          <a:xfrm>
            <a:off x="6152918" y="1536700"/>
            <a:ext cx="3499081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736600"/>
          </a:xfrm>
        </p:spPr>
        <p:txBody>
          <a:bodyPr/>
          <a:lstStyle/>
          <a:p>
            <a:pPr algn="ctr"/>
            <a:r>
              <a:rPr lang="en-US" b="1" dirty="0"/>
              <a:t>Search Strategies </a:t>
            </a:r>
            <a:r>
              <a:rPr lang="en-US" b="1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736601"/>
            <a:ext cx="8543925" cy="54403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Indirect strategy: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Annihilations (or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decays) of DM particles in astrophysical objects generate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fluxes of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standard”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detectable particles.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trivial to discriminate from the background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we have to include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accelerator searches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Dark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Matter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(Hidden Particles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3456782"/>
            <a:ext cx="6070600" cy="32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8543925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DM candidates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558800"/>
            <a:ext cx="8543925" cy="561816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candidates are usually categorized as: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Baryonic: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baryons, i.e. protons and neutrons and combinations thereof. 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Non-baryonic: 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 Dark Matter (HDM):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Particles that have zero or near-zero mass, and so move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relativistically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Cold Dark Matter (CDM):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Particles sufficiently massive that they move at sub-relativistic velocities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DM could be composed of any number of particles, both known and exotic: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MACHOs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WIMPs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Massless neutrinos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Axions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Neutralinos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Photinos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3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38" y="1"/>
            <a:ext cx="8543925" cy="7366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for DM at Accelerator Experiment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736601"/>
                <a:ext cx="8543925" cy="544036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 Frontier:</a:t>
                </a:r>
              </a:p>
              <a:p>
                <a:pPr marL="0" indent="0">
                  <a:buNone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Heavy particles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energy collisions </a:t>
                </a:r>
              </a:p>
              <a:p>
                <a:pPr marL="0" indent="0">
                  <a:buNone/>
                </a:pP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 Frontier:</a:t>
                </a:r>
              </a:p>
              <a:p>
                <a:pPr marL="0" indent="0">
                  <a:buNone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Weakly interacting particles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intensity beam 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736601"/>
                <a:ext cx="8543925" cy="5440362"/>
              </a:xfrm>
              <a:blipFill rotWithShape="0">
                <a:blip r:embed="rId2"/>
                <a:stretch>
                  <a:fillRect l="-1142" t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1" y="2552700"/>
            <a:ext cx="8310032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6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1"/>
            <a:ext cx="8543925" cy="660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Search for Hidden particles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22034"/>
            <a:ext cx="9042400" cy="5629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822034"/>
            <a:ext cx="9042400" cy="4892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5588000"/>
            <a:ext cx="9042399" cy="7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8543925" cy="774700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Challenges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774701"/>
            <a:ext cx="8543925" cy="54022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Physics challenges: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Hidden Sector portals exploration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 neutrino physics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Dark Matter (LDM)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challenges: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 (shield, emulsion optimization, tracker)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simulation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Speed-up data processing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Signal/background separation in emulsion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1"/>
            <a:ext cx="8543925" cy="83820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Energy (DE)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938" y="715961"/>
            <a:ext cx="8543925" cy="55038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is mysterious phenomenon because it causes the expansion of the universe.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Albert Einstein that DE is not empty space but it is a space which has it’s own energy.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this energy is a property of space itself so it does not shrink, when it causes the universe to expand more energy or DE is created in the space, which as a result will cause the universe to expand faster and faster.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key to the discovery of DE lies back in the original observations of Einstein and Hubble. 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1"/>
          <a:stretch/>
        </p:blipFill>
        <p:spPr>
          <a:xfrm>
            <a:off x="6068463" y="4067440"/>
            <a:ext cx="3837537" cy="28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8" y="1"/>
            <a:ext cx="8543925" cy="74930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Hubble’s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749301"/>
                <a:ext cx="8543925" cy="5427662"/>
              </a:xfrm>
            </p:spPr>
            <p:txBody>
              <a:bodyPr/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understand the signs of presence of DE, we revisit the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 mechanism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universe.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late 1920,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Hubble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that line spectra of distant galaxies are red-shifted. This is because of the Doppler effect associated with their velocity.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≡</m:t>
                        </m:r>
                      </m:e>
                    </m:ra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redshift to measure the velocity v, we use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Hubble’s law v=</a:t>
                </a:r>
                <a:r>
                  <a:rPr lang="en-US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coefficient called a Hubble Coefficient, H.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749301"/>
                <a:ext cx="8543925" cy="5427662"/>
              </a:xfrm>
              <a:blipFill rotWithShape="0">
                <a:blip r:embed="rId2"/>
                <a:stretch>
                  <a:fillRect l="-1499" t="-2022" r="-2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0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79849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Hubble’s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law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798491"/>
                <a:ext cx="8543925" cy="537847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Hubble’s law corresponds to a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expansion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all distances, including all wavelength’s by a factor R(t)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current scale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loss of generality we can normalize any distance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 then becomes a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distance scale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𝑡𝑜𝑑𝑎𝑦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𝑘𝑚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𝑀𝑝𝑐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today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=30.86×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astronomical distance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Contrary to it’s name, H is not constant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of the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decelerating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 of</a:t>
                </a:r>
              </a:p>
              <a:p>
                <a:pPr marL="0" indent="0">
                  <a:buNone/>
                </a:pP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gravity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expansion of the Universe, and the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accelerating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 of dark</a:t>
                </a:r>
              </a:p>
              <a:p>
                <a:pPr marL="0" indent="0">
                  <a:buNone/>
                </a:pP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energy.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Today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𝑀𝑝𝑐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an accuracy of few %, although the various methods for determining the “constant” give somewhat different results.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798491"/>
                <a:ext cx="8543925" cy="5378472"/>
              </a:xfrm>
              <a:blipFill rotWithShape="0">
                <a:blip r:embed="rId2"/>
                <a:stretch>
                  <a:fillRect l="-642" t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798490"/>
            <a:ext cx="8424326" cy="56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70" y="1"/>
            <a:ext cx="8543925" cy="759854"/>
          </a:xfrm>
        </p:spPr>
        <p:txBody>
          <a:bodyPr/>
          <a:lstStyle/>
          <a:p>
            <a:pPr algn="ctr"/>
            <a:r>
              <a:rPr lang="en-US" b="1" dirty="0" smtClean="0"/>
              <a:t>History of the Universe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3" b="623"/>
          <a:stretch/>
        </p:blipFill>
        <p:spPr>
          <a:xfrm>
            <a:off x="746975" y="862885"/>
            <a:ext cx="8242479" cy="5705340"/>
          </a:xfrm>
        </p:spPr>
      </p:pic>
    </p:spTree>
    <p:extLst>
      <p:ext uri="{BB962C8B-B14F-4D97-AF65-F5344CB8AC3E}">
        <p14:creationId xmlns:p14="http://schemas.microsoft.com/office/powerpoint/2010/main" val="5958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007" y="1"/>
            <a:ext cx="8543925" cy="759854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Friedmann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759855"/>
                <a:ext cx="8543925" cy="541710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evolution of the universe is dominated by the action of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gravity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since early in it’s history.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of equations describing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relativity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For a homogeneous and isotropic distribution of matter at large scales, it is described </a:t>
                </a:r>
                <a:r>
                  <a:rPr lang="en-US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Friedmann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equation.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Newton’s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mass (or energy) density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matter, describes the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deceleration action of gravity.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constant K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determine the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asymptotic evolution.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cosmological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potentially corresponds to an energy associated with the vacuum, so called DE. 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now, we neglect this term, although it may dominate the evolution of the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niverse today.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759855"/>
                <a:ext cx="8543925" cy="5417108"/>
              </a:xfrm>
              <a:blipFill rotWithShape="0">
                <a:blip r:embed="rId2"/>
                <a:stretch>
                  <a:fillRect l="-1285" t="-2590" r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3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49" y="0"/>
            <a:ext cx="8543925" cy="811369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Friedmann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669701"/>
                <a:ext cx="8543925" cy="550726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constant k corresponds to an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curvature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space generated by its total energy.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three cases: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-1 corresponds to a total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energy. This case describes a so-called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 Universe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extends to infinity,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large R. In this case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curvature term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positive.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+ 1 corresponds to 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energy, a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 Universe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curvature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extends to a maximum radius and then shrinks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 is the special case of a so-called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 Universe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the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kinetic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energies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equal, the total energy and the curvature are zero. The rate of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 tends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towards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long term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inventory of the contents of the Universe today shows a density remarkably similar 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density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corresponding to 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K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So we neglect this term.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669701"/>
                <a:ext cx="8543925" cy="5507262"/>
              </a:xfrm>
              <a:blipFill rotWithShape="0">
                <a:blip r:embed="rId2"/>
                <a:stretch>
                  <a:fillRect l="-1142" t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" y="669701"/>
            <a:ext cx="8231142" cy="5756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4586" y="1043189"/>
            <a:ext cx="194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Open Universe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04586" y="2316051"/>
            <a:ext cx="194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Falt</a:t>
            </a:r>
            <a:r>
              <a:rPr lang="en-US" b="1" dirty="0" smtClean="0"/>
              <a:t> Universe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17595" y="4061841"/>
            <a:ext cx="194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Closed Universe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87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734096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Friedmann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643944"/>
                <a:ext cx="8543925" cy="5533019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</m:t>
                            </m:r>
                          </m:sub>
                        </m:sSub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𝑚𝑎𝑡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l-G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l-G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 and a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cosmological constant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≠ 0, the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Friedmann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acquires 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 term. It corresponds to a constant energy density associated with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vacuum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itself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corresponding energy density adds to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matter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density, as shown in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2nd equation.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Considering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state, we see that this energy exerts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internal pressure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expansion of the Universe, as shown by the 3rd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&gt;0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this pressure is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accelerates the expansion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opposing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decelerating action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gravity.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643944"/>
                <a:ext cx="8543925" cy="5533019"/>
              </a:xfrm>
              <a:blipFill rotWithShape="0">
                <a:blip r:embed="rId2"/>
                <a:stretch>
                  <a:fillRect l="-999" r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6104586" y="734097"/>
            <a:ext cx="1249251" cy="5795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9" y="180305"/>
            <a:ext cx="9491729" cy="66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5" y="607428"/>
            <a:ext cx="9002332" cy="57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0"/>
            <a:ext cx="8543925" cy="721217"/>
          </a:xfrm>
        </p:spPr>
        <p:txBody>
          <a:bodyPr/>
          <a:lstStyle/>
          <a:p>
            <a:pPr algn="ctr"/>
            <a:r>
              <a:rPr lang="en-US" b="1" dirty="0" smtClean="0"/>
              <a:t>Satellites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0" y="721217"/>
            <a:ext cx="8350742" cy="5847008"/>
          </a:xfrm>
        </p:spPr>
      </p:pic>
    </p:spTree>
    <p:extLst>
      <p:ext uri="{BB962C8B-B14F-4D97-AF65-F5344CB8AC3E}">
        <p14:creationId xmlns:p14="http://schemas.microsoft.com/office/powerpoint/2010/main" val="37186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45" y="0"/>
            <a:ext cx="8543925" cy="785611"/>
          </a:xfrm>
        </p:spPr>
        <p:txBody>
          <a:bodyPr/>
          <a:lstStyle/>
          <a:p>
            <a:pPr algn="ctr"/>
            <a:r>
              <a:rPr lang="en-US" b="1" dirty="0" smtClean="0"/>
              <a:t>Dark Matter (DM)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1038" y="785611"/>
            <a:ext cx="8543925" cy="539135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Dark matter presence is concerned from it’s gravitational pull rather than it’s luminosity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makes up 26.8% of the whole universe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contributes to the confinement of matter in galaxies (probably also their formation)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is not luminous, not absorb or emit light 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33" y="3481287"/>
            <a:ext cx="3837537" cy="31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0"/>
            <a:ext cx="8543925" cy="811369"/>
          </a:xfrm>
        </p:spPr>
        <p:txBody>
          <a:bodyPr/>
          <a:lstStyle/>
          <a:p>
            <a:pPr algn="ctr"/>
            <a:r>
              <a:rPr lang="en-US" b="1" dirty="0"/>
              <a:t>Dark Matter (DM</a:t>
            </a:r>
            <a:r>
              <a:rPr lang="en-US" b="1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695459"/>
            <a:ext cx="8543925" cy="548150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DM consists of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properties must be following: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must be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electrically neutral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else they would radiate light.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must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 weakly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themselves and with the normal matter, otherwise their products of reactions would be abundant.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density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be compatible with the missing mass balance.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should have evolved at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non-relativistic velocity (slow)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epoch of matter-radiation equilibrium. We must speak of “cold dark matter”.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 (no decay)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9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0"/>
            <a:ext cx="8543925" cy="78561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Observational Evidence for Dark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785611"/>
            <a:ext cx="8543925" cy="53913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Zwicky (1937) was trying to estimate the masses of large clusters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galaxies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estimated that visible mass of those galaxies 400 times less than the mass needed to explain their rotational motion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concluded that most of the matter in that clusters is not made up of like luminous objects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observations were latter confirmed by others and although he had overestimated the amount of DM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now accepted as an established paradigm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4310" y="4679023"/>
            <a:ext cx="7627982" cy="10947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https://arxiv.org/ftp/arxiv/papers/1704/1704.06155.pdf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0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128" y="0"/>
            <a:ext cx="8543925" cy="7469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Observational Evidence for Dark </a:t>
            </a:r>
            <a:r>
              <a:rPr lang="en-US" sz="3600" b="1" dirty="0" smtClean="0"/>
              <a:t>Matter (2)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1038" y="746975"/>
                <a:ext cx="8543925" cy="542998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late 1960s and early 1970s,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Vera Rubin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 the velocities at which galaxies rotate, using a telescope at </a:t>
                </a:r>
                <a:r>
                  <a:rPr lang="en-US" sz="24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Kitt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Peak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observatory at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Arizona.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She used a sensitive spectrometer to determine the spectrum of light coming from stars in different parts of spiral galaxies,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 curves of galaxies,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𝐺𝑀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rotational velocity should drop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like in solar system,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at large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flat,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𝑐𝑜𝑛𝑠𝑡𝑎𝑛𝑡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1038" y="746975"/>
                <a:ext cx="8543925" cy="5429988"/>
              </a:xfrm>
              <a:blipFill rotWithShape="0">
                <a:blip r:embed="rId2"/>
                <a:stretch>
                  <a:fillRect l="-999" t="-1573" r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5563" r="3399"/>
          <a:stretch/>
        </p:blipFill>
        <p:spPr>
          <a:xfrm>
            <a:off x="688963" y="746975"/>
            <a:ext cx="8296253" cy="43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1"/>
            <a:ext cx="8543925" cy="6096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Observational Evidence for Dark Matter </a:t>
            </a:r>
            <a:r>
              <a:rPr lang="en-US" sz="3600" b="1" dirty="0" smtClean="0"/>
              <a:t>(3)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609601"/>
            <a:ext cx="8543925" cy="55673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Zwicky was right, because the visible mass of galaxies does not have enough gravity to hold such rapidly moving stars in orbit.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had to be tremendous amount of unseen matter in the outer region of galaxies where visible stars are relatively few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Rubin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her colleagues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kent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went on to study some sixty spiral galaxies and always found the same thing.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Indeed, as much as 90% of the mass of galaxy is due to DM.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 cannot be seen directly from telescopes, because it’s neither absorb not emit light or either EM radiations at any significant level. 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1"/>
            <a:ext cx="8543925" cy="736600"/>
          </a:xfrm>
        </p:spPr>
        <p:txBody>
          <a:bodyPr/>
          <a:lstStyle/>
          <a:p>
            <a:pPr algn="ctr"/>
            <a:r>
              <a:rPr lang="en-US" b="1" dirty="0" smtClean="0"/>
              <a:t>Evidence of DM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736601"/>
            <a:ext cx="8543925" cy="5440362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Gravitational Lensing (GL):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GL is formed when the light from a very distant, bright source (such as quasar) is bent around a massive object (such as cluster of galaxies) between the source object and the observer.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Studies of many cases of lensing by galaxy clusters show evidence for large amount of dark matter.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3263900"/>
            <a:ext cx="9085263" cy="3370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/>
          <a:stretch/>
        </p:blipFill>
        <p:spPr>
          <a:xfrm>
            <a:off x="541337" y="736601"/>
            <a:ext cx="9085263" cy="36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1036</TotalTime>
  <Words>1219</Words>
  <Application>Microsoft Office PowerPoint</Application>
  <PresentationFormat>A4 Paper (210x297 mm)</PresentationFormat>
  <Paragraphs>136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Office Theme</vt:lpstr>
      <vt:lpstr>Dark Matter &amp; Dark Energy</vt:lpstr>
      <vt:lpstr>History of the Universe</vt:lpstr>
      <vt:lpstr>Satellites </vt:lpstr>
      <vt:lpstr>Dark Matter (DM)</vt:lpstr>
      <vt:lpstr>Dark Matter (DM) (2)</vt:lpstr>
      <vt:lpstr>Observational Evidence for Dark Matter</vt:lpstr>
      <vt:lpstr>Observational Evidence for Dark Matter (2)</vt:lpstr>
      <vt:lpstr>Observational Evidence for Dark Matter (3)</vt:lpstr>
      <vt:lpstr>Evidence of DM</vt:lpstr>
      <vt:lpstr>Evidence of DM</vt:lpstr>
      <vt:lpstr>Search Strategies </vt:lpstr>
      <vt:lpstr>Search Strategies (2)</vt:lpstr>
      <vt:lpstr>DM candidates</vt:lpstr>
      <vt:lpstr>Search for DM at Accelerator Experiment </vt:lpstr>
      <vt:lpstr>SHiP: Search for Hidden particles </vt:lpstr>
      <vt:lpstr>SHiP: Challenges </vt:lpstr>
      <vt:lpstr>Dark Energy (DE)</vt:lpstr>
      <vt:lpstr>Hubble’s law</vt:lpstr>
      <vt:lpstr>Hubble’s law (2)</vt:lpstr>
      <vt:lpstr>Friedmann equation.</vt:lpstr>
      <vt:lpstr>Friedmann equation (2)</vt:lpstr>
      <vt:lpstr>Friedmann equation (3)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Farooq</dc:creator>
  <cp:lastModifiedBy>Muhammad Farooq</cp:lastModifiedBy>
  <cp:revision>130</cp:revision>
  <dcterms:created xsi:type="dcterms:W3CDTF">2020-05-17T06:13:02Z</dcterms:created>
  <dcterms:modified xsi:type="dcterms:W3CDTF">2020-05-18T06:26:46Z</dcterms:modified>
</cp:coreProperties>
</file>